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389" r:id="rId2"/>
    <p:sldId id="435" r:id="rId3"/>
    <p:sldId id="436" r:id="rId4"/>
    <p:sldId id="443" r:id="rId5"/>
    <p:sldId id="444" r:id="rId6"/>
    <p:sldId id="393" r:id="rId7"/>
    <p:sldId id="445" r:id="rId8"/>
    <p:sldId id="437" r:id="rId9"/>
    <p:sldId id="438" r:id="rId10"/>
    <p:sldId id="397" r:id="rId11"/>
    <p:sldId id="448" r:id="rId12"/>
    <p:sldId id="447" r:id="rId13"/>
    <p:sldId id="398" r:id="rId14"/>
    <p:sldId id="407" r:id="rId15"/>
    <p:sldId id="395" r:id="rId16"/>
    <p:sldId id="449" r:id="rId17"/>
    <p:sldId id="450" r:id="rId18"/>
    <p:sldId id="399" r:id="rId19"/>
    <p:sldId id="439" r:id="rId20"/>
    <p:sldId id="392" r:id="rId21"/>
    <p:sldId id="411" r:id="rId22"/>
    <p:sldId id="413" r:id="rId23"/>
    <p:sldId id="412" r:id="rId24"/>
    <p:sldId id="415" r:id="rId25"/>
    <p:sldId id="414" r:id="rId26"/>
    <p:sldId id="416" r:id="rId27"/>
    <p:sldId id="431" r:id="rId28"/>
    <p:sldId id="440" r:id="rId29"/>
    <p:sldId id="451" r:id="rId30"/>
    <p:sldId id="419" r:id="rId31"/>
    <p:sldId id="418" r:id="rId32"/>
    <p:sldId id="420" r:id="rId33"/>
    <p:sldId id="421" r:id="rId34"/>
    <p:sldId id="422" r:id="rId35"/>
    <p:sldId id="433" r:id="rId36"/>
    <p:sldId id="441" r:id="rId37"/>
    <p:sldId id="434" r:id="rId38"/>
    <p:sldId id="423" r:id="rId39"/>
    <p:sldId id="424" r:id="rId40"/>
    <p:sldId id="425" r:id="rId41"/>
    <p:sldId id="426" r:id="rId42"/>
    <p:sldId id="428" r:id="rId43"/>
    <p:sldId id="427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 varScale="1">
        <p:scale>
          <a:sx n="87" d="100"/>
          <a:sy n="87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AA04D-DE13-451E-80FF-C30099B4769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24086-5229-4585-BA7D-F0FD7B58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9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549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950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15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778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09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210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35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928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240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67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54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583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648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771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602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2001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453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008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398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282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549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087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807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6557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1347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78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2291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26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6032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0708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9175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9068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371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2978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7954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850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07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67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6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87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12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9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0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9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3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40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5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5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2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9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6193-A53A-408D-A530-F7EDE1E07D8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2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C3FC-6366-4C9F-8FBD-9DC12951B7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zh-CN" altLang="en-US" sz="8000" b="1" dirty="0">
                <a:solidFill>
                  <a:srgbClr val="0070C0"/>
                </a:solidFill>
              </a:rPr>
              <a:t>列王纪下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8FD79-A181-4E22-B674-9D29EDCB88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6600" dirty="0">
                <a:solidFill>
                  <a:srgbClr val="002060"/>
                </a:solidFill>
              </a:rPr>
              <a:t>第三课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13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6830" y="1043354"/>
            <a:ext cx="10363201" cy="5133609"/>
          </a:xfrm>
        </p:spPr>
        <p:txBody>
          <a:bodyPr/>
          <a:lstStyle/>
          <a:p>
            <a:endParaRPr lang="en-US" altLang="en-US" sz="3200" b="1" dirty="0"/>
          </a:p>
          <a:p>
            <a:r>
              <a:rPr lang="zh-CN" altLang="en-US" b="1" dirty="0"/>
              <a:t>诗篇</a:t>
            </a:r>
            <a:r>
              <a:rPr lang="en-US" altLang="zh-CN" b="1" dirty="0"/>
              <a:t>34</a:t>
            </a:r>
            <a:r>
              <a:rPr lang="zh-CN" altLang="en-US" b="1" dirty="0"/>
              <a:t>：</a:t>
            </a:r>
            <a:r>
              <a:rPr lang="en-US" altLang="zh-CN" b="1" dirty="0"/>
              <a:t>7</a:t>
            </a:r>
            <a:r>
              <a:rPr lang="zh-CN" altLang="en-US" b="1" dirty="0"/>
              <a:t>耶和华的使者，在敬畏他的人四围安营，搭救他们。</a:t>
            </a:r>
            <a:endParaRPr lang="en-US" altLang="zh-CN" b="1" dirty="0"/>
          </a:p>
          <a:p>
            <a:endParaRPr lang="en-US" altLang="zh-CN" b="1" dirty="0"/>
          </a:p>
          <a:p>
            <a:r>
              <a:rPr lang="zh-CN" altLang="en-US" b="1" dirty="0"/>
              <a:t>希伯来书</a:t>
            </a:r>
            <a:r>
              <a:rPr lang="en-US" altLang="zh-CN" b="1" dirty="0"/>
              <a:t>1</a:t>
            </a:r>
            <a:r>
              <a:rPr lang="zh-CN" altLang="en-US" b="1" dirty="0"/>
              <a:t>：</a:t>
            </a:r>
            <a:r>
              <a:rPr lang="en-US" altLang="zh-CN" b="1" dirty="0"/>
              <a:t>14</a:t>
            </a:r>
            <a:r>
              <a:rPr lang="zh-CN" altLang="en-US" b="1" dirty="0"/>
              <a:t>天使岂不都是服役的灵，奉差遣为那将要承受救恩的人效力吗？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4812312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561"/>
          </a:xfrm>
        </p:spPr>
        <p:txBody>
          <a:bodyPr>
            <a:normAutofit/>
          </a:bodyPr>
          <a:lstStyle/>
          <a:p>
            <a:r>
              <a:rPr lang="zh-CN" sz="3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endParaRPr lang="en-US" alt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95" y="1101687"/>
            <a:ext cx="10703805" cy="5075276"/>
          </a:xfrm>
        </p:spPr>
        <p:txBody>
          <a:bodyPr>
            <a:norm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11.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</a:t>
            </a:r>
            <a:r>
              <a:rPr lang="zh-CN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使斧头上漂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1-7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12.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以利沙窥见灵界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8-23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以利沙多次预先警告以色列王防备未受亚兰王的害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8-12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满山有火车火马围绕以利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沙，以利沙引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领亚兰人到撒玛利亚</a:t>
            </a:r>
            <a:r>
              <a:rPr lang="en-US" alt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13-22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以色列王款待亚兰人，打发他们回去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40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561"/>
          </a:xfrm>
        </p:spPr>
        <p:txBody>
          <a:bodyPr>
            <a:normAutofit/>
          </a:bodyPr>
          <a:lstStyle/>
          <a:p>
            <a:r>
              <a:rPr lang="zh-CN" sz="3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endParaRPr lang="en-US" alt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95" y="1101687"/>
            <a:ext cx="10703805" cy="5075276"/>
          </a:xfrm>
        </p:spPr>
        <p:txBody>
          <a:bodyPr>
            <a:norm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11.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</a:t>
            </a:r>
            <a:r>
              <a:rPr lang="zh-CN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使斧头上漂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1-7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12.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以利沙窥见灵界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8-23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以利沙多次预先警告以色列王防备未受亚兰王的害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8-12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满山有火车火马围绕以利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沙，以利沙引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领亚兰人到撒玛利亚</a:t>
            </a:r>
            <a:r>
              <a:rPr lang="en-US" alt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13-22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以色列王款待亚兰人，打发他们回去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13.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以利沙预知未来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24-7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亚兰王便哈达围困撒玛利亚，以利沙预言有粮食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24-7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dirty="0"/>
              <a:t>亚兰王便哈达围困撒玛利亚</a:t>
            </a:r>
            <a:r>
              <a:rPr lang="en-US" altLang="zh-CN" dirty="0"/>
              <a:t>, </a:t>
            </a:r>
            <a:r>
              <a:rPr lang="zh-CN" altLang="en-US" dirty="0"/>
              <a:t>王却要斩以利沙的头		（</a:t>
            </a:r>
            <a:r>
              <a:rPr lang="en-US" altLang="zh-CN" dirty="0"/>
              <a:t>6</a:t>
            </a:r>
            <a:r>
              <a:rPr lang="zh-CN" altLang="en-US" dirty="0"/>
              <a:t>：</a:t>
            </a:r>
            <a:r>
              <a:rPr lang="en-US" altLang="zh-CN" dirty="0"/>
              <a:t>24-33</a:t>
            </a:r>
            <a:r>
              <a:rPr lang="zh-CN" altLang="en-US" dirty="0"/>
              <a:t>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07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利未记</a:t>
            </a:r>
            <a:r>
              <a:rPr lang="en-US" altLang="zh-CN" b="1" dirty="0"/>
              <a:t>26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b="1" dirty="0"/>
              <a:t>27</a:t>
            </a:r>
            <a:r>
              <a:rPr lang="zh-CN" altLang="en-US" sz="3200" b="1" dirty="0"/>
              <a:t>你们因这一切的事若不听从我，却行事与我反对，</a:t>
            </a:r>
          </a:p>
          <a:p>
            <a:r>
              <a:rPr lang="en-US" altLang="zh-CN" sz="3200" b="1" dirty="0"/>
              <a:t>28</a:t>
            </a:r>
            <a:r>
              <a:rPr lang="zh-CN" altLang="en-US" sz="3200" b="1" dirty="0"/>
              <a:t>我就要发烈怒，行事与你们反对，又因你们的罪惩罚你们七次。</a:t>
            </a:r>
          </a:p>
          <a:p>
            <a:r>
              <a:rPr lang="en-US" altLang="zh-CN" sz="3200" b="1" dirty="0"/>
              <a:t>29</a:t>
            </a:r>
            <a:r>
              <a:rPr lang="zh-CN" altLang="en-US" sz="3200" b="1" dirty="0"/>
              <a:t>并且你们要吃儿子的肉，也要吃女儿的肉。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091487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申命记</a:t>
            </a:r>
            <a:r>
              <a:rPr lang="en-US" altLang="zh-CN" b="1" dirty="0"/>
              <a:t>28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你若不听从耶和华你神的话，</a:t>
            </a:r>
            <a:r>
              <a:rPr lang="en-US" altLang="zh-CN" b="1" dirty="0"/>
              <a:t>… </a:t>
            </a:r>
            <a:r>
              <a:rPr lang="zh-CN" altLang="en-US" b="1" dirty="0"/>
              <a:t>这以下的咒诅都必追随你，临到你身上： </a:t>
            </a:r>
            <a:r>
              <a:rPr lang="en-US" altLang="zh-CN" b="1" dirty="0"/>
              <a:t>…</a:t>
            </a:r>
          </a:p>
          <a:p>
            <a:r>
              <a:rPr lang="zh-CN" altLang="en-US" b="1" dirty="0"/>
              <a:t>你在仇敌围困窘迫之中，必吃你本身所生的，就是耶和华你神所赐给你的儿女之肉。</a:t>
            </a:r>
            <a:r>
              <a:rPr lang="en-US" altLang="zh-CN" b="1" dirty="0"/>
              <a:t>…</a:t>
            </a:r>
          </a:p>
          <a:p>
            <a:r>
              <a:rPr lang="zh-CN" altLang="en-US" b="1" dirty="0"/>
              <a:t>你们中间，柔弱娇嫩的妇人，</a:t>
            </a:r>
            <a:r>
              <a:rPr lang="en-US" altLang="zh-CN" b="1" dirty="0"/>
              <a:t>… </a:t>
            </a:r>
            <a:r>
              <a:rPr lang="zh-CN" altLang="en-US" b="1" dirty="0"/>
              <a:t>必恶眼看她怀中的丈夫和她的儿女。</a:t>
            </a:r>
          </a:p>
          <a:p>
            <a:r>
              <a:rPr lang="zh-CN" altLang="en-US" b="1" dirty="0"/>
              <a:t>她两腿中间出来的婴孩，与她所要生的儿女，她因缺乏一切，就要在你受仇敌围困窘迫的城中，将他们暗暗地吃了。</a:t>
            </a:r>
            <a:endParaRPr lang="en-US" altLang="zh-CN" b="1" dirty="0"/>
          </a:p>
          <a:p>
            <a:pPr marL="914400" lvl="2" indent="0">
              <a:buNone/>
            </a:pPr>
            <a:r>
              <a:rPr lang="en-US" altLang="zh-CN" b="1" dirty="0"/>
              <a:t>							</a:t>
            </a:r>
          </a:p>
          <a:p>
            <a:pPr marL="914400" lvl="2" indent="0">
              <a:buNone/>
            </a:pPr>
            <a:r>
              <a:rPr lang="en-US" altLang="zh-CN" b="1" dirty="0"/>
              <a:t>							</a:t>
            </a:r>
            <a:r>
              <a:rPr lang="en-US" altLang="zh-CN" sz="2800" b="1" dirty="0"/>
              <a:t>(</a:t>
            </a:r>
            <a:r>
              <a:rPr lang="zh-CN" altLang="en-US" sz="2800" b="1" dirty="0"/>
              <a:t>申</a:t>
            </a:r>
            <a:r>
              <a:rPr lang="en-US" altLang="zh-CN" sz="2800" b="1" dirty="0"/>
              <a:t>28:15,53,56-57)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3904237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申命记</a:t>
            </a:r>
            <a:r>
              <a:rPr lang="en-US" altLang="zh-CN" b="1" dirty="0"/>
              <a:t>17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14</a:t>
            </a:r>
            <a:r>
              <a:rPr lang="zh-CN" altLang="en-US" b="1" dirty="0"/>
              <a:t>到了耶和华你神所赐你的地，得了那地居住的时候，若说，我要立王治理我，像四围的国一样。</a:t>
            </a:r>
          </a:p>
          <a:p>
            <a:r>
              <a:rPr lang="en-US" altLang="zh-CN" b="1" dirty="0"/>
              <a:t>15</a:t>
            </a:r>
            <a:r>
              <a:rPr lang="zh-CN" altLang="en-US" b="1" dirty="0"/>
              <a:t>你总要立耶和华你神所拣选的人为王。必从你弟兄中立一人。不可立你弟兄以外的人为王。</a:t>
            </a:r>
            <a:r>
              <a:rPr lang="en-US" altLang="zh-CN" b="1" dirty="0"/>
              <a:t>……</a:t>
            </a:r>
          </a:p>
          <a:p>
            <a:r>
              <a:rPr lang="en-US" altLang="zh-CN" b="1" dirty="0"/>
              <a:t>18</a:t>
            </a:r>
            <a:r>
              <a:rPr lang="zh-CN" altLang="en-US" b="1" dirty="0"/>
              <a:t>他登了国位，就要将祭司利未人面前的这律法书，为自己抄录一本，</a:t>
            </a:r>
          </a:p>
          <a:p>
            <a:r>
              <a:rPr lang="en-US" altLang="zh-CN" b="1" dirty="0"/>
              <a:t>19</a:t>
            </a:r>
            <a:r>
              <a:rPr lang="zh-CN" altLang="en-US" b="1" dirty="0"/>
              <a:t>存在他那里，</a:t>
            </a:r>
            <a:r>
              <a:rPr lang="zh-CN" altLang="en-US" b="1" dirty="0">
                <a:solidFill>
                  <a:srgbClr val="FF0000"/>
                </a:solidFill>
              </a:rPr>
              <a:t>要平生诵读</a:t>
            </a:r>
            <a:r>
              <a:rPr lang="zh-CN" altLang="en-US" b="1" dirty="0"/>
              <a:t>，</a:t>
            </a:r>
            <a:r>
              <a:rPr lang="zh-CN" altLang="en-US" b="1" dirty="0">
                <a:solidFill>
                  <a:srgbClr val="FF0000"/>
                </a:solidFill>
              </a:rPr>
              <a:t>好学习敬畏耶和华他的神，谨守遵行这律法书上的一切言语和这些律例，</a:t>
            </a:r>
          </a:p>
          <a:p>
            <a:r>
              <a:rPr lang="en-US" altLang="zh-CN" b="1" dirty="0"/>
              <a:t>20</a:t>
            </a:r>
            <a:r>
              <a:rPr lang="zh-CN" altLang="en-US" b="1" dirty="0"/>
              <a:t>免得他向弟兄心高气傲，偏左偏右，</a:t>
            </a:r>
            <a:r>
              <a:rPr lang="zh-CN" altLang="en-US" b="1" dirty="0">
                <a:solidFill>
                  <a:srgbClr val="FF0000"/>
                </a:solidFill>
              </a:rPr>
              <a:t>离了这诫命</a:t>
            </a:r>
            <a:r>
              <a:rPr lang="zh-CN" altLang="en-US" b="1" dirty="0"/>
              <a:t>。这样，他和他的子孙便可在以色列中，在国位上年长日久。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42659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561"/>
          </a:xfrm>
        </p:spPr>
        <p:txBody>
          <a:bodyPr>
            <a:normAutofit/>
          </a:bodyPr>
          <a:lstStyle/>
          <a:p>
            <a:r>
              <a:rPr lang="zh-CN" sz="3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endParaRPr lang="en-US" alt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95" y="1101687"/>
            <a:ext cx="10703805" cy="5075276"/>
          </a:xfrm>
        </p:spPr>
        <p:txBody>
          <a:bodyPr>
            <a:normAutofit fontScale="77500" lnSpcReduction="20000"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11.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</a:t>
            </a:r>
            <a:r>
              <a:rPr lang="zh-CN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使斧头上漂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1-7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12.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以利沙窥见灵界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8-23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以利沙多次预先警告以色列王防备未受亚兰王的害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8-12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满山有火车火马围绕以利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沙，以利沙引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领亚兰人到撒玛利亚</a:t>
            </a:r>
            <a:r>
              <a:rPr lang="en-US" alt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13-22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以色列王款待亚兰人，打发他们回去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13.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以利沙预知未来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	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24-7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亚兰王便哈达围困撒玛利亚，以利沙预言有粮食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24-7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1" indent="457200">
              <a:lnSpc>
                <a:spcPct val="150000"/>
              </a:lnSpc>
              <a:spcBef>
                <a:spcPts val="0"/>
              </a:spcBef>
            </a:pPr>
            <a:r>
              <a:rPr lang="zh-CN" altLang="en-US" sz="18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亚兰王便哈达围困撒玛利亚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王却要斩以利沙的头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24-33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18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1" indent="457200">
              <a:lnSpc>
                <a:spcPct val="150000"/>
              </a:lnSpc>
              <a:spcBef>
                <a:spcPts val="0"/>
              </a:spcBef>
            </a:pPr>
            <a:r>
              <a:rPr lang="zh-CN" altLang="en-US" sz="18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以利沙预言明天有粮食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	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1-2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18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1" indent="457200">
              <a:lnSpc>
                <a:spcPct val="150000"/>
              </a:lnSpc>
              <a:spcBef>
                <a:spcPts val="0"/>
              </a:spcBef>
            </a:pPr>
            <a:r>
              <a:rPr lang="zh-CN" altLang="en-US" sz="18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四个长大麻疯的人发现亚兰人逃跑，报信与王家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3-15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18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1" indent="457200">
              <a:lnSpc>
                <a:spcPct val="150000"/>
              </a:lnSpc>
              <a:spcBef>
                <a:spcPts val="0"/>
              </a:spcBef>
            </a:pPr>
            <a:r>
              <a:rPr lang="zh-CN" altLang="en-US" sz="18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以利沙的预言应验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	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16-20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18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以利沙预知有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年的饥荒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1-6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以利沙叫所救活之子的那妇人离开这地，因有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年的饥荒</a:t>
            </a:r>
            <a:endParaRPr lang="en-US" sz="22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以利沙预言哈薛杀主人便哈达，篡他的位，并苦害以色列人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7-15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94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C0C9EE2-7B36-4C64-AFDA-459AEA0900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738562" y="25875"/>
            <a:ext cx="4714875" cy="69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57576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约翰福音</a:t>
            </a:r>
            <a:r>
              <a:rPr lang="en-US" altLang="zh-CN" b="1" dirty="0"/>
              <a:t>16:13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 b="1" dirty="0"/>
              <a:t>只等真理的圣灵来了，祂要引导你们</a:t>
            </a:r>
            <a:r>
              <a:rPr lang="zh-CN" altLang="en-US" sz="3200" b="1" dirty="0">
                <a:solidFill>
                  <a:srgbClr val="FF0000"/>
                </a:solidFill>
              </a:rPr>
              <a:t>明白（原文作进入）一切的真理</a:t>
            </a:r>
            <a:r>
              <a:rPr lang="zh-CN" altLang="en-US" sz="3200" b="1" dirty="0"/>
              <a:t>。因为祂不是凭自己说的，乃是把祂所听见的都说出来。</a:t>
            </a:r>
            <a:r>
              <a:rPr lang="zh-CN" altLang="en-US" sz="3200" b="1" dirty="0">
                <a:solidFill>
                  <a:srgbClr val="FF0000"/>
                </a:solidFill>
              </a:rPr>
              <a:t>并要把将来的事告诉你们。</a:t>
            </a:r>
          </a:p>
          <a:p>
            <a:r>
              <a:rPr lang="en-US" altLang="en-US" sz="3200" b="1" dirty="0"/>
              <a:t>But when he, the Spirit of truth, comes, he will </a:t>
            </a:r>
            <a:r>
              <a:rPr lang="en-US" altLang="en-US" sz="3200" b="1" dirty="0">
                <a:solidFill>
                  <a:srgbClr val="FF0000"/>
                </a:solidFill>
              </a:rPr>
              <a:t>guide you into all truth</a:t>
            </a:r>
            <a:r>
              <a:rPr lang="en-US" altLang="en-US" sz="3200" b="1" dirty="0"/>
              <a:t>. He will not speak on his own; he will speak only what he hears, and he will </a:t>
            </a:r>
            <a:r>
              <a:rPr lang="en-US" altLang="en-US" sz="3200" b="1" dirty="0">
                <a:solidFill>
                  <a:srgbClr val="FF0000"/>
                </a:solidFill>
              </a:rPr>
              <a:t>tell you what is yet to come</a:t>
            </a:r>
            <a:r>
              <a:rPr lang="en-US" altLang="en-US" sz="3200" b="1" dirty="0"/>
              <a:t>.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8142935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列王纪下可以分成这三大段：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先知以利亚和以利沙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1-8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亚哈谢受伤求问以革伦神巴力西卜，以利亚预言亚哈谢必死 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耶和华接以利亚升天，以利沙得着他所求的感动以利亚的灵 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1-18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19-8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南北国历史分述至北国亡于亚述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16-17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犹大王</a:t>
            </a:r>
            <a:r>
              <a:rPr lang="zh-CN" altLang="en-US" sz="2000" b="1" dirty="0"/>
              <a:t>约兰登基到以色列王约阿施死南北国历史分述</a:t>
            </a:r>
            <a:r>
              <a:rPr lang="en-US" altLang="zh-CN" sz="2000" b="1" dirty="0"/>
              <a:t>		</a:t>
            </a:r>
            <a:r>
              <a:rPr lang="zh-CN" altLang="en-US" sz="2000" b="1" dirty="0"/>
              <a:t>（</a:t>
            </a:r>
            <a:r>
              <a:rPr lang="en-US" sz="2000" b="1" dirty="0"/>
              <a:t>8</a:t>
            </a:r>
            <a:r>
              <a:rPr lang="zh-CN" altLang="en-US" sz="2000" b="1" dirty="0"/>
              <a:t>：</a:t>
            </a:r>
            <a:r>
              <a:rPr lang="en-US" sz="2000" b="1" dirty="0"/>
              <a:t>16-13:25</a:t>
            </a:r>
            <a:r>
              <a:rPr lang="zh-CN" altLang="en-US" sz="2000" b="1" dirty="0"/>
              <a:t>），</a:t>
            </a:r>
            <a:endParaRPr lang="en-US" altLang="zh-CN" sz="2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南国犹大历史至其亡于巴比伦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18-25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52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北547 主爱长阔高深 2_1080p">
            <a:hlinkClick r:id="" action="ppaction://media"/>
            <a:extLst>
              <a:ext uri="{FF2B5EF4-FFF2-40B4-BE49-F238E27FC236}">
                <a16:creationId xmlns:a16="http://schemas.microsoft.com/office/drawing/2014/main" id="{728471AB-5602-49F8-A34F-CCD1E0D41F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7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00" y="203200"/>
            <a:ext cx="11684000" cy="6159500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18952480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9486A49-2621-4602-AD50-0B22C11AF36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148840" y="365124"/>
            <a:ext cx="747395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57569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 dirty="0"/>
              <a:t>撒母耳记下</a:t>
            </a:r>
            <a:r>
              <a:rPr lang="en-US" altLang="zh-CN" sz="4400" b="1" dirty="0"/>
              <a:t>7</a:t>
            </a:r>
            <a:r>
              <a:rPr lang="zh-CN" altLang="en-US" sz="4400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11……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并且我耶和华应许你，必为你建立家室。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你寿数满足，与你列祖同睡的时候，</a:t>
            </a: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我必使你的后裔接续你的位。我也必坚定他的国。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13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他必为我的名建造殿宇。我必坚定他的国位，直到永远。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14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我要作他的父，他要作我的子。他若</a:t>
            </a: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犯了罪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，我必用人的杖责打他，用人的鞭责罚他。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但我的慈爱仍不离开他，像离开在你面前所废弃的扫罗一样。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16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你的家和你的国必在我面前永远坚立。你的国位也必坚定，直到永远。拿单就按这一切话，照这默示，告诉大卫。</a:t>
            </a:r>
            <a:endParaRPr lang="en-US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80659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 dirty="0"/>
              <a:t>历代志下</a:t>
            </a:r>
            <a:r>
              <a:rPr lang="en-US" altLang="zh-CN" sz="4400" b="1" dirty="0"/>
              <a:t>21</a:t>
            </a:r>
            <a:r>
              <a:rPr lang="zh-CN" altLang="en-US" sz="4400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30" y="1690688"/>
            <a:ext cx="10818564" cy="4644011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1</a:t>
            </a:r>
            <a:r>
              <a:rPr lang="zh-CN" altLang="en-US" sz="2800" b="1" dirty="0"/>
              <a:t>约沙法与他列祖同睡，葬在大卫城他列祖的坟地里。他儿子约兰接续他作王。</a:t>
            </a:r>
          </a:p>
          <a:p>
            <a:r>
              <a:rPr lang="en-US" altLang="zh-CN" sz="2800" b="1" dirty="0"/>
              <a:t>2</a:t>
            </a:r>
            <a:r>
              <a:rPr lang="zh-CN" altLang="en-US" sz="2800" b="1" dirty="0"/>
              <a:t>约兰有几个兄弟，就是约沙法的儿子亚撒利雅，耶歇，撒迦利雅，亚撒利雅，米迦勒，示法提雅。这都是犹大王约沙法的儿子。</a:t>
            </a:r>
          </a:p>
          <a:p>
            <a:r>
              <a:rPr lang="en-US" altLang="zh-CN" sz="2800" b="1" dirty="0"/>
              <a:t>3</a:t>
            </a:r>
            <a:r>
              <a:rPr lang="zh-CN" altLang="en-US" sz="2800" b="1" dirty="0"/>
              <a:t>他们的父亲将许多金银，财宝，和犹大地的坚固城赐给他们。但将国赐给约兰，因为他是长子。</a:t>
            </a:r>
          </a:p>
          <a:p>
            <a:r>
              <a:rPr lang="en-US" altLang="zh-CN" sz="2800" b="1" dirty="0"/>
              <a:t>4</a:t>
            </a:r>
            <a:r>
              <a:rPr lang="zh-CN" altLang="en-US" sz="2800" b="1" dirty="0"/>
              <a:t>约兰兴起坐他父的位，奋勇自强，就</a:t>
            </a:r>
            <a:r>
              <a:rPr lang="zh-CN" altLang="en-US" sz="2800" b="1" dirty="0">
                <a:solidFill>
                  <a:srgbClr val="FF0000"/>
                </a:solidFill>
              </a:rPr>
              <a:t>用刀杀了他的众兄弟</a:t>
            </a:r>
            <a:r>
              <a:rPr lang="zh-CN" altLang="en-US" sz="2800" b="1" dirty="0"/>
              <a:t>和以色列的几个首领。</a:t>
            </a:r>
          </a:p>
          <a:p>
            <a:r>
              <a:rPr lang="en-US" altLang="zh-CN" sz="2800" b="1" dirty="0"/>
              <a:t>5</a:t>
            </a:r>
            <a:r>
              <a:rPr lang="zh-CN" altLang="en-US" sz="2800" b="1" dirty="0"/>
              <a:t>约兰登基的时候年三十二岁，在耶路撒冷作王八年。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585498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C0C9EE2-7B36-4C64-AFDA-459AEA0900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738562" y="25875"/>
            <a:ext cx="4714875" cy="69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15004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 dirty="0"/>
              <a:t>历代志下</a:t>
            </a:r>
            <a:r>
              <a:rPr lang="en-US" altLang="zh-CN" sz="4400" b="1" dirty="0"/>
              <a:t>21</a:t>
            </a:r>
            <a:r>
              <a:rPr lang="zh-CN" altLang="en-US" sz="4400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800" b="1" dirty="0"/>
              <a:t>12</a:t>
            </a:r>
            <a:r>
              <a:rPr lang="zh-CN" altLang="en-US" sz="2800" b="1" dirty="0">
                <a:solidFill>
                  <a:srgbClr val="FF0000"/>
                </a:solidFill>
              </a:rPr>
              <a:t>先知以利亚达信与约兰说</a:t>
            </a:r>
            <a:r>
              <a:rPr lang="zh-CN" altLang="en-US" sz="2800" b="1" dirty="0"/>
              <a:t>，耶和华你祖大卫的神如此说，因为你不行你父约沙法和犹大王亚撒的道，</a:t>
            </a:r>
          </a:p>
          <a:p>
            <a:pPr marL="0" indent="0">
              <a:buNone/>
            </a:pPr>
            <a:r>
              <a:rPr lang="en-US" altLang="zh-CN" sz="2800" b="1" dirty="0"/>
              <a:t>13</a:t>
            </a:r>
            <a:r>
              <a:rPr lang="zh-CN" altLang="en-US" sz="2800" b="1" dirty="0"/>
              <a:t>乃行以色列诸王的道，使犹大人和耶路撒冷的居民行邪淫，像亚哈家一样，又杀了你父家比你好的诸兄弟。</a:t>
            </a:r>
          </a:p>
          <a:p>
            <a:pPr marL="0" indent="0">
              <a:buNone/>
            </a:pPr>
            <a:r>
              <a:rPr lang="en-US" altLang="zh-CN" sz="2800" b="1" dirty="0"/>
              <a:t>14</a:t>
            </a:r>
            <a:r>
              <a:rPr lang="zh-CN" altLang="en-US" sz="2800" b="1" dirty="0"/>
              <a:t>故此，耶和华降大灾与你的百姓和你的妻子，儿女，并你一切所有的。</a:t>
            </a:r>
            <a:endParaRPr lang="en-US" altLang="zh-CN" sz="2800" b="1" dirty="0"/>
          </a:p>
          <a:p>
            <a:pPr marL="0" indent="0">
              <a:buNone/>
            </a:pPr>
            <a:r>
              <a:rPr lang="en-US" altLang="zh-CN" sz="2800" b="1" dirty="0"/>
              <a:t>15</a:t>
            </a:r>
            <a:r>
              <a:rPr lang="zh-CN" altLang="en-US" sz="2800" b="1" dirty="0">
                <a:solidFill>
                  <a:srgbClr val="FF0000"/>
                </a:solidFill>
              </a:rPr>
              <a:t>你的肠子必患病，日加沉重，以致你的肠子坠落下来。</a:t>
            </a:r>
            <a:r>
              <a:rPr lang="en-US" altLang="zh-CN" sz="2800" b="1" dirty="0">
                <a:solidFill>
                  <a:srgbClr val="FF0000"/>
                </a:solidFill>
              </a:rPr>
              <a:t>……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800" b="1" dirty="0"/>
              <a:t>18</a:t>
            </a:r>
            <a:r>
              <a:rPr lang="zh-CN" altLang="en-US" sz="2800" b="1" dirty="0">
                <a:solidFill>
                  <a:srgbClr val="FF0000"/>
                </a:solidFill>
              </a:rPr>
              <a:t>这些事以后，耶和华使约兰的肠子患不能医治的病</a:t>
            </a:r>
            <a:r>
              <a:rPr lang="zh-CN" altLang="en-US" sz="2800" b="1" dirty="0"/>
              <a:t>。</a:t>
            </a:r>
          </a:p>
          <a:p>
            <a:pPr marL="0" indent="0">
              <a:buNone/>
            </a:pPr>
            <a:r>
              <a:rPr lang="en-US" altLang="zh-CN" sz="2800" b="1" dirty="0"/>
              <a:t>19</a:t>
            </a:r>
            <a:r>
              <a:rPr lang="zh-CN" altLang="en-US" sz="2800" b="1" dirty="0"/>
              <a:t>他患此病缠绵日久，过了二年，肠子坠落下来，病重而死。他的民没有为他烧什么物件，像从前为他列祖所烧的一样。</a:t>
            </a:r>
            <a:endParaRPr lang="en-US" altLang="zh-CN" sz="2800" b="1" dirty="0"/>
          </a:p>
          <a:p>
            <a:pPr marL="0" indent="0">
              <a:buNone/>
            </a:pPr>
            <a:r>
              <a:rPr lang="en-US" altLang="zh-CN" sz="2800" b="1" dirty="0"/>
              <a:t>20</a:t>
            </a:r>
            <a:r>
              <a:rPr lang="zh-CN" altLang="en-US" sz="2800" b="1" dirty="0"/>
              <a:t>约兰登基的时候年三十二岁，在耶路撒冷作王八年。他去世无人思慕，众人葬他在大卫城，只是不在列王的坟墓里。</a:t>
            </a:r>
            <a:endParaRPr lang="en-US" alt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18002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203200"/>
            <a:ext cx="11684000" cy="6159499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61676242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6776" y="980501"/>
            <a:ext cx="10928732" cy="5122844"/>
          </a:xfrm>
        </p:spPr>
        <p:txBody>
          <a:bodyPr/>
          <a:lstStyle/>
          <a:p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历代志下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21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16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以后，耶和华激动非利士人和靠近古实的亚拉伯人来攻击约兰。</a:t>
            </a:r>
          </a:p>
          <a:p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他们上来攻击犹大，侵入境内，掳掠了王宫里所有的财货和他的妻子，儿女，</a:t>
            </a:r>
            <a:r>
              <a:rPr lang="zh-CN" altLang="en-US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除了他小儿子约哈斯（又名亚哈谢）之外，没有留下一个儿子。</a:t>
            </a:r>
            <a:endParaRPr lang="en-US" altLang="zh-CN" sz="32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32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历代志下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22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耶路撒冷的居民立约兰的</a:t>
            </a:r>
            <a:r>
              <a:rPr lang="zh-CN" altLang="en-US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小儿子亚哈谢接续他作王。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因为跟随亚拉伯人来攻营的军兵曾杀了亚哈谢的众兄长。这样，犹大王约兰的儿子亚哈谢作了王。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6629753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C0C9EE2-7B36-4C64-AFDA-459AEA0900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738562" y="25875"/>
            <a:ext cx="4714875" cy="69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61763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5D77E-B882-47C2-B004-816EF24B9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213" y="0"/>
            <a:ext cx="5021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44718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列王纪下可以分成这三大段：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881016" cy="4351338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先知以利亚和以利沙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1-8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亚哈谢受伤求问以革伦神巴力西卜，以利亚预言亚哈谢必死 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耶和华接以利亚升天，以利沙得着他所求的感动以利亚的灵 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1-18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19-8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南北国历史分述至北国亡于亚述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16-17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南国犹大历史至其亡于巴比伦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18-25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27102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22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耶户讨亚哈家罪的时候，遇见犹大的众首领和亚哈谢的众侄子服事亚哈谢，就把他们都杀了。</a:t>
            </a:r>
            <a:endParaRPr lang="en-US" altLang="en-US" sz="3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4368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何西阿书</a:t>
            </a:r>
            <a:r>
              <a:rPr lang="en-US" altLang="zh-CN" b="1" dirty="0"/>
              <a:t>1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</a:t>
            </a:r>
            <a:r>
              <a:rPr lang="zh-CN" altLang="en-US" b="1" dirty="0"/>
              <a:t>当乌西雅，约坦，亚哈斯，希西家作犹大王，约阿施的儿子耶罗波安，作以色列王的时候，耶和华的话临到备利的儿子何西阿。</a:t>
            </a:r>
          </a:p>
          <a:p>
            <a:r>
              <a:rPr lang="en-US" altLang="zh-CN" b="1" dirty="0"/>
              <a:t>……..</a:t>
            </a:r>
            <a:endParaRPr lang="zh-CN" altLang="en-US" b="1" dirty="0"/>
          </a:p>
          <a:p>
            <a:r>
              <a:rPr lang="en-US" altLang="zh-CN" b="1" dirty="0"/>
              <a:t>4</a:t>
            </a:r>
            <a:r>
              <a:rPr lang="zh-CN" altLang="en-US" b="1" dirty="0"/>
              <a:t>耶和华对何西阿说，给他起名叫耶斯列，因为再过片时，</a:t>
            </a:r>
            <a:r>
              <a:rPr lang="zh-CN" altLang="en-US" b="1" dirty="0">
                <a:solidFill>
                  <a:srgbClr val="FF0000"/>
                </a:solidFill>
              </a:rPr>
              <a:t>我必讨耶户家在耶斯列杀人流血的罪，也必使以色列家的国灭绝。</a:t>
            </a:r>
          </a:p>
          <a:p>
            <a:r>
              <a:rPr lang="en-US" altLang="zh-CN" b="1" dirty="0"/>
              <a:t>5</a:t>
            </a:r>
            <a:r>
              <a:rPr lang="zh-CN" altLang="en-US" b="1" dirty="0"/>
              <a:t>到那日，我必在耶斯列平原</a:t>
            </a:r>
            <a:r>
              <a:rPr lang="zh-CN" altLang="en-US" b="1" dirty="0">
                <a:solidFill>
                  <a:srgbClr val="FF0000"/>
                </a:solidFill>
              </a:rPr>
              <a:t>折断以色列的弓</a:t>
            </a:r>
            <a:r>
              <a:rPr lang="zh-CN" altLang="en-US" b="1" dirty="0"/>
              <a:t>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8193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耶利米书</a:t>
            </a:r>
            <a:r>
              <a:rPr lang="en-US" altLang="zh-CN" b="1" dirty="0"/>
              <a:t>35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</a:t>
            </a:r>
            <a:r>
              <a:rPr lang="zh-CN" altLang="en-US" b="1" dirty="0"/>
              <a:t>当犹大王约西亚之子约雅敬的时候，耶和华的话临到耶利米说，</a:t>
            </a:r>
          </a:p>
          <a:p>
            <a:r>
              <a:rPr lang="en-US" altLang="zh-CN" b="1" dirty="0"/>
              <a:t>2</a:t>
            </a:r>
            <a:r>
              <a:rPr lang="zh-CN" altLang="en-US" b="1" dirty="0"/>
              <a:t>你去见利甲族的人，和他们说话，领他们进入耶和华殿的一间屋子，给他们酒喝。</a:t>
            </a:r>
          </a:p>
          <a:p>
            <a:r>
              <a:rPr lang="en-US" altLang="zh-CN" b="1" dirty="0"/>
              <a:t>……</a:t>
            </a:r>
            <a:endParaRPr lang="zh-CN" altLang="en-US" b="1" dirty="0"/>
          </a:p>
          <a:p>
            <a:r>
              <a:rPr lang="en-US" altLang="zh-CN" b="1" dirty="0"/>
              <a:t>5</a:t>
            </a:r>
            <a:r>
              <a:rPr lang="zh-CN" altLang="en-US" b="1" dirty="0"/>
              <a:t>于是我在利甲族人面前设摆盛满酒的碗和杯，对他们说，请你们喝酒。</a:t>
            </a:r>
            <a:endParaRPr lang="en-US" altLang="zh-CN" b="1" dirty="0"/>
          </a:p>
          <a:p>
            <a:r>
              <a:rPr lang="en-US" altLang="zh-CN" b="1" dirty="0"/>
              <a:t>6</a:t>
            </a:r>
            <a:r>
              <a:rPr lang="zh-CN" altLang="en-US" b="1" dirty="0"/>
              <a:t>他们却说，我们不喝酒。因为我们</a:t>
            </a:r>
            <a:r>
              <a:rPr lang="zh-CN" altLang="en-US" b="1" dirty="0">
                <a:solidFill>
                  <a:srgbClr val="FF0000"/>
                </a:solidFill>
              </a:rPr>
              <a:t>先祖利甲的儿子约拿达曾吩咐我们说，你们与你们的子孙永不可喝酒，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70258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耶利米书</a:t>
            </a:r>
            <a:r>
              <a:rPr lang="en-US" altLang="zh-CN" b="1" dirty="0"/>
              <a:t>35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7</a:t>
            </a:r>
            <a:r>
              <a:rPr lang="zh-CN" altLang="en-US" b="1" dirty="0"/>
              <a:t>也不可盖房，撒种，栽种葡萄园，但一生的年日要住帐棚，使你们的日子在寄居之地得以延长。</a:t>
            </a:r>
          </a:p>
          <a:p>
            <a:r>
              <a:rPr lang="en-US" altLang="zh-CN" b="1" dirty="0"/>
              <a:t>8</a:t>
            </a:r>
            <a:r>
              <a:rPr lang="zh-CN" altLang="en-US" b="1" dirty="0">
                <a:solidFill>
                  <a:srgbClr val="FF0000"/>
                </a:solidFill>
              </a:rPr>
              <a:t>凡我们先祖利甲的儿子约拿达所吩咐我们的话，我们都听从了。</a:t>
            </a:r>
            <a:r>
              <a:rPr lang="zh-CN" altLang="en-US" b="1" dirty="0"/>
              <a:t>我们和我们的妻子儿女一生的年日都不喝酒，</a:t>
            </a:r>
          </a:p>
          <a:p>
            <a:r>
              <a:rPr lang="en-US" altLang="zh-CN" b="1" dirty="0"/>
              <a:t>9</a:t>
            </a:r>
            <a:r>
              <a:rPr lang="zh-CN" altLang="en-US" b="1" dirty="0"/>
              <a:t>也不盖房居住，也没有葡萄园，田地，和种子，</a:t>
            </a:r>
          </a:p>
          <a:p>
            <a:r>
              <a:rPr lang="en-US" altLang="zh-CN" b="1" dirty="0"/>
              <a:t>10</a:t>
            </a:r>
            <a:r>
              <a:rPr lang="zh-CN" altLang="en-US" b="1" dirty="0"/>
              <a:t>但住帐棚，</a:t>
            </a:r>
            <a:r>
              <a:rPr lang="zh-CN" altLang="en-US" b="1" dirty="0">
                <a:solidFill>
                  <a:srgbClr val="FF0000"/>
                </a:solidFill>
              </a:rPr>
              <a:t>听从我们先祖约拿达的话，照他所吩咐我们的去行。</a:t>
            </a:r>
            <a:endParaRPr lang="en-US" altLang="zh-CN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23499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 dirty="0"/>
              <a:t>耶利米书</a:t>
            </a:r>
            <a:r>
              <a:rPr lang="en-US" altLang="zh-CN" sz="4400" b="1" dirty="0"/>
              <a:t>35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979"/>
            <a:ext cx="10515600" cy="46609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sz="2800" b="1" dirty="0"/>
              <a:t>12</a:t>
            </a:r>
            <a:r>
              <a:rPr lang="zh-CN" altLang="en-US" sz="2800" b="1" dirty="0"/>
              <a:t>耶和华的话临到耶利米说，万军之耶和华以色列的神如此说，你去对犹大人和耶路撒冷的居民说，耶和华说，你们不受教训，不听从我的话吗？</a:t>
            </a:r>
          </a:p>
          <a:p>
            <a:pPr marL="0" indent="0">
              <a:buNone/>
            </a:pPr>
            <a:r>
              <a:rPr lang="en-US" altLang="zh-CN" sz="2800" b="1" dirty="0"/>
              <a:t>14</a:t>
            </a:r>
            <a:r>
              <a:rPr lang="zh-CN" altLang="en-US" sz="2800" b="1" dirty="0">
                <a:solidFill>
                  <a:srgbClr val="FF0000"/>
                </a:solidFill>
              </a:rPr>
              <a:t>利甲的儿子约拿达所吩咐他子孙不可喝酒的话，他们已经遵守，直到今日也不喝酒，因为他们听从先祖的吩咐。我从早起来警戒你们，你们却不听从我。</a:t>
            </a:r>
          </a:p>
          <a:p>
            <a:pPr marL="0" indent="0">
              <a:buNone/>
            </a:pPr>
            <a:r>
              <a:rPr lang="en-US" altLang="zh-CN" sz="2800" b="1" dirty="0"/>
              <a:t>15</a:t>
            </a:r>
            <a:r>
              <a:rPr lang="zh-CN" altLang="en-US" sz="2800" b="1" dirty="0"/>
              <a:t>我从早起来，差遣我的仆人众先知去，说，你们各人当回头，离开恶道，改正行为，不随从事奉别神，就必住在我所赐给你们和你们列祖的地上。只是你们没有听从我，也没有侧耳而听。</a:t>
            </a:r>
          </a:p>
          <a:p>
            <a:pPr marL="0" indent="0">
              <a:buNone/>
            </a:pPr>
            <a:r>
              <a:rPr lang="en-US" altLang="zh-CN" sz="2800" b="1" dirty="0"/>
              <a:t>16</a:t>
            </a:r>
            <a:r>
              <a:rPr lang="zh-CN" altLang="en-US" sz="2800" b="1" dirty="0">
                <a:solidFill>
                  <a:srgbClr val="FF0000"/>
                </a:solidFill>
              </a:rPr>
              <a:t>利甲的儿子约拿达的子孙能遵守先人所吩咐他们的命，这百姓却没有听从我。</a:t>
            </a:r>
          </a:p>
          <a:p>
            <a:pPr marL="0" indent="0">
              <a:buNone/>
            </a:pPr>
            <a:r>
              <a:rPr lang="en-US" altLang="zh-CN" sz="2800" b="1" dirty="0"/>
              <a:t>17</a:t>
            </a:r>
            <a:r>
              <a:rPr lang="zh-CN" altLang="en-US" sz="2800" b="1" dirty="0"/>
              <a:t>因此，耶和华万军之神，以色列的神如此说，我要使我所说的一切灾祸临到犹大人和耶路撒冷的一切居民。因为我对他们说话，他们没有听从。我呼唤他们，他们没有答应。</a:t>
            </a:r>
          </a:p>
          <a:p>
            <a:pPr marL="0" indent="0">
              <a:buNone/>
            </a:pPr>
            <a:r>
              <a:rPr lang="en-US" altLang="zh-CN" sz="2800" b="1" dirty="0"/>
              <a:t>18</a:t>
            </a:r>
            <a:r>
              <a:rPr lang="zh-CN" altLang="en-US" sz="2800" b="1" dirty="0"/>
              <a:t>耶利米对利甲族的人说，万军之耶和华以色列的神如此说，因你们听从你们先祖约拿达的吩咐，谨守他的一切诫命，照他所吩咐你们的去行，</a:t>
            </a:r>
          </a:p>
          <a:p>
            <a:pPr marL="0" indent="0">
              <a:buNone/>
            </a:pPr>
            <a:r>
              <a:rPr lang="en-US" altLang="zh-CN" sz="2800" b="1" dirty="0"/>
              <a:t>19</a:t>
            </a:r>
            <a:r>
              <a:rPr lang="zh-CN" altLang="en-US" sz="2800" b="1" dirty="0"/>
              <a:t>所以万军之耶和华以色列的神如此说，利甲的儿子约拿达必永不缺人侍立在我面前。</a:t>
            </a:r>
            <a:endParaRPr lang="en-US" alt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17608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9486A49-2621-4602-AD50-0B22C11AF36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082188" y="188855"/>
            <a:ext cx="747395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3549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93" y="-143827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CN" dirty="0"/>
            </a:b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列王纪中的亚兰王</a:t>
            </a:r>
            <a:b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lang="en-US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zh-CN" altLang="en-US" b="1" dirty="0"/>
              <a:t>王的名字	</a:t>
            </a:r>
            <a:r>
              <a:rPr lang="en-US" altLang="zh-CN" b="1" dirty="0"/>
              <a:t>	</a:t>
            </a:r>
            <a:r>
              <a:rPr lang="zh-CN" altLang="en-US" b="1" dirty="0"/>
              <a:t>年代（公元前）	</a:t>
            </a:r>
            <a:r>
              <a:rPr lang="en-US" altLang="zh-CN" b="1" dirty="0"/>
              <a:t>	</a:t>
            </a:r>
            <a:r>
              <a:rPr lang="zh-CN" altLang="en-US" b="1" dirty="0"/>
              <a:t>有关经文</a:t>
            </a:r>
          </a:p>
          <a:p>
            <a:r>
              <a:rPr lang="zh-CN" altLang="en-US" b="1" dirty="0"/>
              <a:t>利逊（</a:t>
            </a:r>
            <a:r>
              <a:rPr lang="en-US" altLang="zh-CN" b="1" dirty="0"/>
              <a:t>=</a:t>
            </a:r>
            <a:r>
              <a:rPr lang="zh-CN" altLang="en-US" b="1" dirty="0"/>
              <a:t>希旬）	约</a:t>
            </a:r>
            <a:r>
              <a:rPr lang="en-US" altLang="zh-CN" b="1" dirty="0"/>
              <a:t>940-915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11:23</a:t>
            </a:r>
            <a:r>
              <a:rPr lang="zh-CN" altLang="en-US" b="1" dirty="0"/>
              <a:t>、</a:t>
            </a:r>
            <a:r>
              <a:rPr lang="en-US" altLang="zh-CN" b="1" dirty="0"/>
              <a:t>25</a:t>
            </a:r>
            <a:r>
              <a:rPr lang="zh-CN" altLang="en-US" b="1" dirty="0"/>
              <a:t>，</a:t>
            </a:r>
            <a:r>
              <a:rPr lang="en-US" altLang="zh-CN" b="1" dirty="0"/>
              <a:t>15:18</a:t>
            </a:r>
          </a:p>
          <a:p>
            <a:r>
              <a:rPr lang="zh-CN" altLang="en-US" b="1" dirty="0"/>
              <a:t>他伯利门	</a:t>
            </a:r>
            <a:r>
              <a:rPr lang="en-US" altLang="zh-CN" b="1" dirty="0"/>
              <a:t>	</a:t>
            </a:r>
            <a:r>
              <a:rPr lang="zh-CN" altLang="en-US" b="1" dirty="0"/>
              <a:t>约</a:t>
            </a:r>
            <a:r>
              <a:rPr lang="en-US" altLang="zh-CN" b="1" dirty="0"/>
              <a:t>915-900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15:18</a:t>
            </a:r>
          </a:p>
          <a:p>
            <a:r>
              <a:rPr lang="zh-CN" altLang="en-US" b="1" dirty="0"/>
              <a:t>便哈达一世	约</a:t>
            </a:r>
            <a:r>
              <a:rPr lang="en-US" altLang="zh-CN" b="1" dirty="0"/>
              <a:t>900-860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15:18</a:t>
            </a:r>
            <a:r>
              <a:rPr lang="zh-CN" altLang="en-US" b="1" dirty="0"/>
              <a:t>、</a:t>
            </a:r>
            <a:r>
              <a:rPr lang="en-US" altLang="zh-CN" b="1" dirty="0"/>
              <a:t>20</a:t>
            </a:r>
          </a:p>
          <a:p>
            <a:r>
              <a:rPr lang="zh-CN" altLang="en-US" b="1" dirty="0"/>
              <a:t>便哈达二世	约</a:t>
            </a:r>
            <a:r>
              <a:rPr lang="en-US" altLang="zh-CN" b="1" dirty="0"/>
              <a:t>860-841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王下</a:t>
            </a:r>
            <a:r>
              <a:rPr lang="en-US" altLang="zh-CN" b="1" dirty="0"/>
              <a:t>6:24</a:t>
            </a:r>
            <a:r>
              <a:rPr lang="zh-CN" altLang="en-US" b="1" dirty="0"/>
              <a:t>，</a:t>
            </a:r>
            <a:r>
              <a:rPr lang="en-US" altLang="zh-CN" b="1" dirty="0"/>
              <a:t>8:7</a:t>
            </a:r>
            <a:r>
              <a:rPr lang="zh-CN" altLang="en-US" b="1" dirty="0"/>
              <a:t>、</a:t>
            </a:r>
            <a:r>
              <a:rPr lang="en-US" altLang="zh-CN" b="1" dirty="0"/>
              <a:t>9</a:t>
            </a:r>
            <a:r>
              <a:rPr lang="zh-CN" altLang="en-US" b="1" dirty="0"/>
              <a:t>、</a:t>
            </a:r>
            <a:r>
              <a:rPr lang="en-US" altLang="zh-CN" b="1" dirty="0"/>
              <a:t>14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哈薛	</a:t>
            </a:r>
            <a:r>
              <a:rPr lang="en-US" altLang="zh-CN" b="1" dirty="0">
                <a:solidFill>
                  <a:srgbClr val="FF0000"/>
                </a:solidFill>
              </a:rPr>
              <a:t>	    841-801</a:t>
            </a:r>
            <a:r>
              <a:rPr lang="zh-CN" altLang="en-US" b="1" dirty="0">
                <a:solidFill>
                  <a:srgbClr val="FF0000"/>
                </a:solidFill>
              </a:rPr>
              <a:t>年	</a:t>
            </a:r>
            <a:r>
              <a:rPr lang="en-US" altLang="zh-CN" b="1" dirty="0">
                <a:solidFill>
                  <a:srgbClr val="FF0000"/>
                </a:solidFill>
              </a:rPr>
              <a:t>	</a:t>
            </a:r>
            <a:r>
              <a:rPr lang="zh-CN" altLang="en-US" b="1" dirty="0">
                <a:solidFill>
                  <a:srgbClr val="FF0000"/>
                </a:solidFill>
              </a:rPr>
              <a:t>王下</a:t>
            </a:r>
            <a:r>
              <a:rPr lang="en-US" altLang="zh-CN" b="1" dirty="0">
                <a:solidFill>
                  <a:srgbClr val="FF0000"/>
                </a:solidFill>
              </a:rPr>
              <a:t>8:9:14-15</a:t>
            </a:r>
            <a:r>
              <a:rPr lang="zh-CN" altLang="en-US" b="1" dirty="0">
                <a:solidFill>
                  <a:srgbClr val="FF0000"/>
                </a:solidFill>
              </a:rPr>
              <a:t>，</a:t>
            </a:r>
            <a:r>
              <a:rPr lang="en-US" altLang="zh-CN" b="1" dirty="0">
                <a:solidFill>
                  <a:srgbClr val="FF0000"/>
                </a:solidFill>
              </a:rPr>
              <a:t>10:32</a:t>
            </a:r>
            <a:r>
              <a:rPr lang="zh-CN" altLang="en-US" b="1" dirty="0">
                <a:solidFill>
                  <a:srgbClr val="FF0000"/>
                </a:solidFill>
              </a:rPr>
              <a:t>，</a:t>
            </a:r>
            <a:r>
              <a:rPr lang="en-US" altLang="zh-CN" b="1" dirty="0">
                <a:solidFill>
                  <a:srgbClr val="FF0000"/>
                </a:solidFill>
              </a:rPr>
              <a:t>							     12:17-18</a:t>
            </a:r>
            <a:r>
              <a:rPr lang="zh-CN" altLang="en-US" b="1" dirty="0">
                <a:solidFill>
                  <a:srgbClr val="FF0000"/>
                </a:solidFill>
              </a:rPr>
              <a:t>，</a:t>
            </a:r>
            <a:r>
              <a:rPr lang="en-US" altLang="zh-CN" b="1" dirty="0">
                <a:solidFill>
                  <a:srgbClr val="FF0000"/>
                </a:solidFill>
              </a:rPr>
              <a:t>13:3</a:t>
            </a:r>
            <a:r>
              <a:rPr lang="zh-CN" altLang="en-US" b="1" dirty="0">
                <a:solidFill>
                  <a:srgbClr val="FF0000"/>
                </a:solidFill>
              </a:rPr>
              <a:t>、</a:t>
            </a:r>
            <a:r>
              <a:rPr lang="en-US" altLang="zh-CN" b="1" dirty="0">
                <a:solidFill>
                  <a:srgbClr val="FF0000"/>
                </a:solidFill>
              </a:rPr>
              <a:t>22</a:t>
            </a:r>
            <a:r>
              <a:rPr lang="zh-CN" altLang="en-US" b="1" dirty="0">
                <a:solidFill>
                  <a:srgbClr val="FF0000"/>
                </a:solidFill>
              </a:rPr>
              <a:t>、</a:t>
            </a:r>
            <a:r>
              <a:rPr lang="en-US" altLang="zh-CN" b="1" dirty="0">
                <a:solidFill>
                  <a:srgbClr val="FF0000"/>
                </a:solidFill>
              </a:rPr>
              <a:t>24-25</a:t>
            </a:r>
          </a:p>
          <a:p>
            <a:r>
              <a:rPr lang="zh-CN" altLang="en-US" b="1" dirty="0"/>
              <a:t>便哈达三世	约</a:t>
            </a:r>
            <a:r>
              <a:rPr lang="en-US" altLang="zh-CN" b="1" dirty="0"/>
              <a:t>801</a:t>
            </a:r>
            <a:r>
              <a:rPr lang="zh-CN" altLang="en-US" b="1" dirty="0"/>
              <a:t>？	</a:t>
            </a:r>
            <a:r>
              <a:rPr lang="en-US" altLang="zh-CN" b="1" dirty="0"/>
              <a:t>		</a:t>
            </a:r>
            <a:r>
              <a:rPr lang="zh-CN" altLang="en-US" b="1" dirty="0"/>
              <a:t>王下</a:t>
            </a:r>
            <a:r>
              <a:rPr lang="en-US" altLang="zh-CN" b="1" dirty="0"/>
              <a:t>13:3</a:t>
            </a:r>
            <a:r>
              <a:rPr lang="zh-CN" altLang="en-US" b="1" dirty="0"/>
              <a:t>、</a:t>
            </a:r>
            <a:r>
              <a:rPr lang="en-US" altLang="zh-CN" b="1" dirty="0"/>
              <a:t>24-25</a:t>
            </a:r>
          </a:p>
          <a:p>
            <a:r>
              <a:rPr lang="zh-CN" altLang="en-US" b="1" dirty="0"/>
              <a:t>利汛	                </a:t>
            </a:r>
            <a:r>
              <a:rPr lang="en-US" altLang="zh-CN" b="1" dirty="0"/>
              <a:t>?-732</a:t>
            </a:r>
            <a:r>
              <a:rPr lang="zh-CN" altLang="en-US" b="1" dirty="0"/>
              <a:t>年	</a:t>
            </a:r>
            <a:r>
              <a:rPr lang="en-US" altLang="zh-CN" b="1" dirty="0"/>
              <a:t>		</a:t>
            </a:r>
            <a:r>
              <a:rPr lang="zh-CN" altLang="en-US" b="1" dirty="0"/>
              <a:t>王下</a:t>
            </a:r>
            <a:r>
              <a:rPr lang="en-US" altLang="zh-CN" b="1" dirty="0"/>
              <a:t>15:37</a:t>
            </a:r>
            <a:r>
              <a:rPr lang="zh-CN" altLang="en-US" b="1" dirty="0"/>
              <a:t>，</a:t>
            </a:r>
            <a:r>
              <a:rPr lang="en-US" altLang="zh-CN" b="1" dirty="0"/>
              <a:t>16:5-6</a:t>
            </a:r>
            <a:r>
              <a:rPr lang="zh-CN" altLang="en-US" b="1" dirty="0"/>
              <a:t>、</a:t>
            </a:r>
            <a:r>
              <a:rPr lang="en-US" altLang="zh-CN" b="1" dirty="0"/>
              <a:t>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9989624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203200"/>
            <a:ext cx="11684000" cy="6159499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9913151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24</a:t>
            </a:r>
            <a:r>
              <a:rPr lang="zh-CN" altLang="en-US" b="1" dirty="0"/>
              <a:t>：</a:t>
            </a:r>
            <a:r>
              <a:rPr lang="en-US" altLang="zh-CN" b="1" dirty="0"/>
              <a:t>7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因为那恶妇亚他利雅的众子曾拆毁神的殿，又用耶和华殿中分别为圣的物供奉巴力。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48021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 dirty="0"/>
              <a:t>历代志下</a:t>
            </a:r>
            <a:r>
              <a:rPr lang="en-US" altLang="zh-CN" sz="4400" b="1" dirty="0"/>
              <a:t>24</a:t>
            </a:r>
            <a:r>
              <a:rPr lang="zh-CN" altLang="en-US" sz="4400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rgbClr val="FF0000"/>
                </a:solidFill>
              </a:rPr>
              <a:t>17</a:t>
            </a:r>
            <a:r>
              <a:rPr lang="zh-CN" altLang="en-US" sz="2800" b="1" dirty="0">
                <a:solidFill>
                  <a:srgbClr val="FF0000"/>
                </a:solidFill>
              </a:rPr>
              <a:t>耶何耶大死后，犹大的众首领来朝拜王。王就听从他们。</a:t>
            </a: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FF0000"/>
                </a:solidFill>
              </a:rPr>
              <a:t>18</a:t>
            </a:r>
            <a:r>
              <a:rPr lang="zh-CN" altLang="en-US" sz="2800" b="1" dirty="0">
                <a:solidFill>
                  <a:srgbClr val="FF0000"/>
                </a:solidFill>
              </a:rPr>
              <a:t>他们离弃耶和华他们列祖神的殿，去事奉亚舍拉和偶像。因他们这罪，就有忿怒临到犹大和耶路撒冷。</a:t>
            </a:r>
          </a:p>
          <a:p>
            <a:pPr marL="0" indent="0">
              <a:buNone/>
            </a:pPr>
            <a:r>
              <a:rPr lang="en-US" altLang="zh-CN" sz="2800" b="1" dirty="0"/>
              <a:t>19</a:t>
            </a:r>
            <a:r>
              <a:rPr lang="zh-CN" altLang="en-US" sz="2800" b="1" dirty="0"/>
              <a:t>但神仍遣先知到他们那里，引导他们归向耶和华。这先知警戒他们，他们却不肯听。</a:t>
            </a:r>
          </a:p>
          <a:p>
            <a:pPr marL="0" indent="0">
              <a:buNone/>
            </a:pPr>
            <a:r>
              <a:rPr lang="en-US" altLang="zh-CN" sz="2800" b="1" dirty="0"/>
              <a:t>20</a:t>
            </a:r>
            <a:r>
              <a:rPr lang="zh-CN" altLang="en-US" sz="2800" b="1" dirty="0"/>
              <a:t>那时，神的灵感动祭司耶何耶大的儿子撒迦利亚，他就站在上面对民说，神如此说，你们为何干犯耶和华的诫命，以致不得亨通呢？因为你们离弃耶和华，所以他也离弃你们。</a:t>
            </a:r>
          </a:p>
          <a:p>
            <a:pPr marL="0" indent="0">
              <a:buNone/>
            </a:pPr>
            <a:r>
              <a:rPr lang="en-US" altLang="zh-CN" sz="2800" b="1" dirty="0"/>
              <a:t>21</a:t>
            </a:r>
            <a:r>
              <a:rPr lang="zh-CN" altLang="en-US" sz="2800" b="1" dirty="0"/>
              <a:t>众民同心谋害撒迦利亚，</a:t>
            </a:r>
            <a:r>
              <a:rPr lang="zh-CN" altLang="en-US" sz="2800" b="1" dirty="0">
                <a:solidFill>
                  <a:srgbClr val="FF0000"/>
                </a:solidFill>
              </a:rPr>
              <a:t>就照王的吩咐，在耶和华殿的院内用石头打死他。</a:t>
            </a:r>
          </a:p>
          <a:p>
            <a:pPr marL="0" indent="0">
              <a:buNone/>
            </a:pPr>
            <a:r>
              <a:rPr lang="en-US" altLang="zh-CN" sz="2800" b="1" dirty="0"/>
              <a:t>22</a:t>
            </a:r>
            <a:r>
              <a:rPr lang="zh-CN" altLang="en-US" sz="2800" b="1" dirty="0"/>
              <a:t>这样，约阿施王不想念撒迦利亚的父亲耶何耶大向自己所施的恩，杀了他的儿子。撒迦利亚临死的时候说，愿耶和华鉴察伸冤。</a:t>
            </a:r>
            <a:endParaRPr lang="en-US" alt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54125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680"/>
          </a:xfrm>
        </p:spPr>
        <p:txBody>
          <a:bodyPr>
            <a:normAutofit/>
          </a:bodyPr>
          <a:lstStyle/>
          <a:p>
            <a:r>
              <a:rPr lang="zh-CN" sz="3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endParaRPr lang="en-US" alt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95" y="1101687"/>
            <a:ext cx="10703805" cy="5075276"/>
          </a:xfrm>
        </p:spPr>
        <p:txBody>
          <a:bodyPr>
            <a:normAutofit fontScale="62500" lnSpcReduction="20000"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以利沙治好耶利哥城的水源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       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–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22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34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以利沙咒诅伯特利城戏笑他的童子，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人被两个母熊撕裂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–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3400" b="1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三王的军队因无水陷入困境，求问先知以利沙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 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altLang="zh-CN" sz="3400" b="1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4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以利沙让先知门徒的妻以一瓶油倒满的许多器皿</a:t>
            </a:r>
            <a:r>
              <a:rPr lang="en-US" altLang="zh-CN" sz="3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			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1-7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34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以利沙预言书念妇人得孩子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       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8-17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34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6.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以利沙使书念妇人的孩子复活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en-US" sz="3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18-37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34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7.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以利沙在吉甲解锅中的毒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38-41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34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8.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以利沙以二十个饼喂饱一百人还有剩下的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42-44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34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9.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以利沙的服事惠及外邦元帅乃缦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1-18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34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10.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以利沙的仆人基哈西贪婪而长大麻疯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19-27</a:t>
            </a:r>
            <a:r>
              <a:rPr lang="zh-CN" sz="34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34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25534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24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23</a:t>
            </a:r>
            <a:r>
              <a:rPr lang="zh-CN" altLang="en-US" b="1" dirty="0"/>
              <a:t>满了一年，亚兰的军兵上来攻击约阿施，来到犹大和耶路撒冷，杀了民中的众首领，将所掠的财货送到大马色王那里。</a:t>
            </a:r>
          </a:p>
          <a:p>
            <a:r>
              <a:rPr lang="en-US" altLang="zh-CN" b="1" dirty="0"/>
              <a:t>24</a:t>
            </a:r>
            <a:r>
              <a:rPr lang="zh-CN" altLang="en-US" b="1" dirty="0"/>
              <a:t>亚兰的军兵虽来了一小队，耶和华却将大队的军兵交在他们手里，是因犹大人离弃耶和华他们列祖的神，所以</a:t>
            </a:r>
            <a:r>
              <a:rPr lang="zh-CN" altLang="en-US" b="1" dirty="0">
                <a:solidFill>
                  <a:srgbClr val="FF0000"/>
                </a:solidFill>
              </a:rPr>
              <a:t>借亚兰人惩罚约阿施</a:t>
            </a:r>
            <a:r>
              <a:rPr lang="zh-CN" altLang="en-US" b="1" dirty="0"/>
              <a:t>。</a:t>
            </a:r>
          </a:p>
          <a:p>
            <a:r>
              <a:rPr lang="en-US" altLang="zh-CN" b="1" dirty="0"/>
              <a:t>25</a:t>
            </a:r>
            <a:r>
              <a:rPr lang="zh-CN" altLang="en-US" b="1" dirty="0"/>
              <a:t>亚兰人离开约阿施的时候，</a:t>
            </a:r>
            <a:r>
              <a:rPr lang="zh-CN" altLang="en-US" b="1" dirty="0">
                <a:solidFill>
                  <a:srgbClr val="FF0000"/>
                </a:solidFill>
              </a:rPr>
              <a:t>他患重病</a:t>
            </a:r>
            <a:r>
              <a:rPr lang="zh-CN" altLang="en-US" b="1" dirty="0"/>
              <a:t>。臣仆背叛他，要报祭司耶何耶大儿子流血之仇，杀他在床上，葬他在大卫城，只是不葬在列王的坟墓里</a:t>
            </a:r>
            <a:r>
              <a:rPr lang="zh-CN" altLang="en-US" dirty="0"/>
              <a:t>。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33470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4498" y="329784"/>
            <a:ext cx="10613036" cy="63708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CN" altLang="en-US" b="1" dirty="0"/>
              <a:t>亚述中期与新亚述帝国时期的君王</a:t>
            </a:r>
            <a:endParaRPr lang="en-US" b="1" dirty="0"/>
          </a:p>
          <a:p>
            <a:r>
              <a:rPr lang="zh-CN" altLang="en-US" b="1" dirty="0"/>
              <a:t>亚述拿西拔二世（</a:t>
            </a:r>
            <a:r>
              <a:rPr lang="en-US" b="1" dirty="0" err="1"/>
              <a:t>Ashurnasirpal</a:t>
            </a:r>
            <a:r>
              <a:rPr lang="en-US" b="1" dirty="0"/>
              <a:t> Ⅱ）		883-859</a:t>
            </a:r>
          </a:p>
          <a:p>
            <a:r>
              <a:rPr lang="zh-CN" altLang="en-US" b="1" dirty="0"/>
              <a:t>撒缦以色三世</a:t>
            </a:r>
            <a:r>
              <a:rPr lang="en-US" altLang="zh-CN" b="1" dirty="0"/>
              <a:t>	(</a:t>
            </a:r>
            <a:r>
              <a:rPr lang="en-US" b="1" dirty="0"/>
              <a:t>Shalmaneser Ⅲ） </a:t>
            </a:r>
          </a:p>
          <a:p>
            <a:r>
              <a:rPr lang="en-US" b="1" dirty="0"/>
              <a:t>（</a:t>
            </a:r>
            <a:r>
              <a:rPr lang="zh-CN" altLang="en-US" b="1" dirty="0">
                <a:solidFill>
                  <a:srgbClr val="FF0000"/>
                </a:solidFill>
              </a:rPr>
              <a:t>曾攻击以色列并从以色列王耶户收取贡物</a:t>
            </a:r>
            <a:r>
              <a:rPr lang="zh-CN" altLang="en-US" b="1" dirty="0"/>
              <a:t>）	</a:t>
            </a:r>
            <a:r>
              <a:rPr lang="en-US" altLang="zh-CN" b="1" dirty="0"/>
              <a:t>859-824</a:t>
            </a:r>
          </a:p>
          <a:p>
            <a:r>
              <a:rPr lang="zh-CN" altLang="en-US" b="1" dirty="0"/>
              <a:t>沙姆希阿达五世（</a:t>
            </a:r>
            <a:r>
              <a:rPr lang="en-US" b="1" dirty="0" err="1"/>
              <a:t>Shamshi</a:t>
            </a:r>
            <a:r>
              <a:rPr lang="en-US" b="1" dirty="0"/>
              <a:t>-Adad Ⅴ）		824-811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阿达尼拉瑞三世（</a:t>
            </a:r>
            <a:r>
              <a:rPr lang="en-US" b="1" dirty="0">
                <a:solidFill>
                  <a:srgbClr val="FF0000"/>
                </a:solidFill>
              </a:rPr>
              <a:t>Adad-</a:t>
            </a:r>
            <a:r>
              <a:rPr lang="en-US" b="1" dirty="0" err="1">
                <a:solidFill>
                  <a:srgbClr val="FF0000"/>
                </a:solidFill>
              </a:rPr>
              <a:t>nirari</a:t>
            </a:r>
            <a:r>
              <a:rPr lang="en-US" b="1" dirty="0">
                <a:solidFill>
                  <a:srgbClr val="FF0000"/>
                </a:solidFill>
              </a:rPr>
              <a:t> Ⅲ）			811-783</a:t>
            </a:r>
          </a:p>
          <a:p>
            <a:r>
              <a:rPr lang="zh-CN" altLang="en-US" b="1" dirty="0"/>
              <a:t>撒缦以色四世</a:t>
            </a:r>
            <a:r>
              <a:rPr lang="en-US" altLang="zh-CN" b="1" dirty="0"/>
              <a:t>	(</a:t>
            </a:r>
            <a:r>
              <a:rPr lang="en-US" b="1" dirty="0"/>
              <a:t>Shalmaneser Ⅳ）			783-772</a:t>
            </a:r>
          </a:p>
          <a:p>
            <a:r>
              <a:rPr lang="zh-CN" altLang="en-US" b="1" dirty="0"/>
              <a:t>亚述坦三世</a:t>
            </a:r>
            <a:r>
              <a:rPr lang="en-US" altLang="zh-CN" b="1" dirty="0"/>
              <a:t>	(</a:t>
            </a:r>
            <a:r>
              <a:rPr lang="en-US" b="1" dirty="0"/>
              <a:t>Ashur-dan Ⅲ） </a:t>
            </a:r>
          </a:p>
          <a:p>
            <a:r>
              <a:rPr lang="en-US" b="1" dirty="0"/>
              <a:t>（</a:t>
            </a:r>
            <a:r>
              <a:rPr lang="zh-CN" altLang="en-US" b="1" dirty="0"/>
              <a:t>当他在位时，约拿向尼尼微传道）</a:t>
            </a:r>
            <a:r>
              <a:rPr lang="en-US" altLang="zh-CN" b="1" dirty="0"/>
              <a:t>		772-754</a:t>
            </a:r>
          </a:p>
          <a:p>
            <a:r>
              <a:rPr lang="zh-CN" altLang="en-US" b="1" dirty="0"/>
              <a:t>亚述尼拉瑞五世（</a:t>
            </a:r>
            <a:r>
              <a:rPr lang="en-US" b="1" dirty="0"/>
              <a:t>Ashur-</a:t>
            </a:r>
            <a:r>
              <a:rPr lang="en-US" b="1" dirty="0" err="1"/>
              <a:t>nirari</a:t>
            </a:r>
            <a:r>
              <a:rPr lang="en-US" b="1" dirty="0"/>
              <a:t> Ⅴ）			754-746</a:t>
            </a:r>
          </a:p>
          <a:p>
            <a:r>
              <a:rPr lang="zh-CN" altLang="en-US" b="1" dirty="0"/>
              <a:t>提革拉毗列色三世（</a:t>
            </a:r>
            <a:r>
              <a:rPr lang="en-US" b="1" dirty="0"/>
              <a:t>Tiglath-Pileser Ⅲ） （</a:t>
            </a:r>
            <a:r>
              <a:rPr lang="zh-CN" altLang="en-US" b="1" dirty="0"/>
              <a:t>普勒，</a:t>
            </a:r>
            <a:r>
              <a:rPr lang="en-US" b="1" dirty="0" err="1"/>
              <a:t>Pul</a:t>
            </a:r>
            <a:r>
              <a:rPr lang="en-US" b="1" dirty="0"/>
              <a:t>） </a:t>
            </a:r>
          </a:p>
          <a:p>
            <a:r>
              <a:rPr lang="en-US" b="1" dirty="0"/>
              <a:t>（</a:t>
            </a:r>
            <a:r>
              <a:rPr lang="zh-CN" altLang="en-US" b="1" dirty="0"/>
              <a:t>曾攻击以色列与亚兰）	</a:t>
            </a:r>
            <a:r>
              <a:rPr lang="en-US" altLang="zh-CN" b="1" dirty="0"/>
              <a:t>			745-727</a:t>
            </a:r>
          </a:p>
          <a:p>
            <a:r>
              <a:rPr lang="zh-CN" altLang="en-US" b="1" dirty="0"/>
              <a:t>撒缦以色五世（</a:t>
            </a:r>
            <a:r>
              <a:rPr lang="en-US" b="1" dirty="0" err="1"/>
              <a:t>ShalmaneserⅤ</a:t>
            </a:r>
            <a:r>
              <a:rPr lang="en-US" b="1" dirty="0"/>
              <a:t>） （</a:t>
            </a:r>
            <a:r>
              <a:rPr lang="zh-CN" altLang="en-US" b="1" dirty="0"/>
              <a:t>公元前</a:t>
            </a:r>
            <a:r>
              <a:rPr lang="en-US" altLang="zh-CN" b="1" dirty="0"/>
              <a:t>705-722</a:t>
            </a:r>
            <a:r>
              <a:rPr lang="zh-CN" altLang="en-US" b="1" dirty="0"/>
              <a:t>年围攻撒玛利亚三年，并于</a:t>
            </a:r>
            <a:r>
              <a:rPr lang="en-US" altLang="zh-CN" b="1" dirty="0"/>
              <a:t>722</a:t>
            </a:r>
            <a:r>
              <a:rPr lang="zh-CN" altLang="en-US" b="1" dirty="0"/>
              <a:t>年攻陷该城）	</a:t>
            </a:r>
            <a:r>
              <a:rPr lang="en-US" altLang="zh-CN" b="1" dirty="0"/>
              <a:t>				727-722</a:t>
            </a:r>
          </a:p>
          <a:p>
            <a:r>
              <a:rPr lang="zh-CN" altLang="en-US" b="1" dirty="0"/>
              <a:t>撒珥根二世（</a:t>
            </a:r>
            <a:r>
              <a:rPr lang="en-US" b="1" dirty="0" err="1"/>
              <a:t>SargonⅡ</a:t>
            </a:r>
            <a:r>
              <a:rPr lang="en-US" b="1" dirty="0"/>
              <a:t>） （</a:t>
            </a:r>
            <a:r>
              <a:rPr lang="zh-CN" altLang="en-US" b="1" dirty="0"/>
              <a:t>撒缦以色五世于公元前</a:t>
            </a:r>
            <a:r>
              <a:rPr lang="en-US" altLang="zh-CN" b="1" dirty="0"/>
              <a:t>722</a:t>
            </a:r>
            <a:r>
              <a:rPr lang="zh-CN" altLang="en-US" b="1" dirty="0"/>
              <a:t>年驾崩，撒珥根二世于</a:t>
            </a:r>
            <a:r>
              <a:rPr lang="en-US" altLang="zh-CN" b="1" dirty="0"/>
              <a:t>721</a:t>
            </a:r>
            <a:r>
              <a:rPr lang="zh-CN" altLang="en-US" b="1" dirty="0"/>
              <a:t>年在撒玛利亚进行扫尾工作）	</a:t>
            </a:r>
            <a:r>
              <a:rPr lang="en-US" altLang="zh-CN" b="1" dirty="0"/>
              <a:t>	722-705</a:t>
            </a:r>
          </a:p>
        </p:txBody>
      </p:sp>
    </p:spTree>
    <p:extLst>
      <p:ext uri="{BB962C8B-B14F-4D97-AF65-F5344CB8AC3E}">
        <p14:creationId xmlns:p14="http://schemas.microsoft.com/office/powerpoint/2010/main" val="2881119072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3167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3342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561"/>
          </a:xfrm>
        </p:spPr>
        <p:txBody>
          <a:bodyPr>
            <a:normAutofit/>
          </a:bodyPr>
          <a:lstStyle/>
          <a:p>
            <a:r>
              <a:rPr lang="zh-CN" sz="3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endParaRPr lang="en-US" alt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95" y="1101687"/>
            <a:ext cx="10703805" cy="5075276"/>
          </a:xfrm>
        </p:spPr>
        <p:txBody>
          <a:bodyPr>
            <a:norm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11.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</a:t>
            </a:r>
            <a:r>
              <a:rPr lang="zh-CN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使斧头上漂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1-7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81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罗马书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8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：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2</a:t>
            </a:r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15" y="1832772"/>
            <a:ext cx="10179570" cy="4318183"/>
          </a:xfrm>
        </p:spPr>
        <p:txBody>
          <a:bodyPr/>
          <a:lstStyle/>
          <a:p>
            <a:r>
              <a:rPr lang="zh-CN" altLang="en-US" sz="3200" b="1" dirty="0"/>
              <a:t>因为生命之灵的律，在基督耶稣里释放了我，使我脱离罪和死的律了。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5814175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561"/>
          </a:xfrm>
        </p:spPr>
        <p:txBody>
          <a:bodyPr>
            <a:normAutofit/>
          </a:bodyPr>
          <a:lstStyle/>
          <a:p>
            <a:r>
              <a:rPr lang="zh-CN" sz="3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endParaRPr lang="en-US" alt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95" y="1101687"/>
            <a:ext cx="10703805" cy="5075276"/>
          </a:xfrm>
        </p:spPr>
        <p:txBody>
          <a:bodyPr>
            <a:norm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11.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</a:t>
            </a:r>
            <a:r>
              <a:rPr lang="zh-CN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使斧头上漂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1-7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12.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以利沙窥见灵界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8-23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以利沙多次预先警告以色列王防备未受亚兰王的害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8-12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满山有火车火马围绕以利</a:t>
            </a:r>
            <a:r>
              <a:rPr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沙，以利沙引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领亚兰人到撒玛利亚</a:t>
            </a:r>
            <a:r>
              <a:rPr lang="en-US" alt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13-22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 -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以色列王款待亚兰人，打发他们回去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01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93" y="-143827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CN" dirty="0"/>
            </a:b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列王纪中的亚兰王</a:t>
            </a:r>
            <a:b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lang="en-US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056" y="1558977"/>
            <a:ext cx="10388183" cy="4333173"/>
          </a:xfrm>
        </p:spPr>
        <p:txBody>
          <a:bodyPr>
            <a:normAutofit lnSpcReduction="10000"/>
          </a:bodyPr>
          <a:lstStyle/>
          <a:p>
            <a:r>
              <a:rPr lang="zh-CN" altLang="en-US" b="1" dirty="0"/>
              <a:t>王的名字	</a:t>
            </a:r>
            <a:r>
              <a:rPr lang="en-US" altLang="zh-CN" b="1" dirty="0"/>
              <a:t>	</a:t>
            </a:r>
            <a:r>
              <a:rPr lang="zh-CN" altLang="en-US" b="1" dirty="0"/>
              <a:t>年代（公元前）	</a:t>
            </a:r>
            <a:r>
              <a:rPr lang="en-US" altLang="zh-CN" b="1" dirty="0"/>
              <a:t>	</a:t>
            </a:r>
            <a:r>
              <a:rPr lang="zh-CN" altLang="en-US" b="1" dirty="0"/>
              <a:t>有关经文</a:t>
            </a:r>
          </a:p>
          <a:p>
            <a:r>
              <a:rPr lang="zh-CN" altLang="en-US" b="1" dirty="0"/>
              <a:t>利逊（</a:t>
            </a:r>
            <a:r>
              <a:rPr lang="en-US" altLang="zh-CN" b="1" dirty="0"/>
              <a:t>=</a:t>
            </a:r>
            <a:r>
              <a:rPr lang="zh-CN" altLang="en-US" b="1" dirty="0"/>
              <a:t>希旬）	约</a:t>
            </a:r>
            <a:r>
              <a:rPr lang="en-US" altLang="zh-CN" b="1" dirty="0"/>
              <a:t>940-915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11:23</a:t>
            </a:r>
            <a:r>
              <a:rPr lang="zh-CN" altLang="en-US" b="1" dirty="0"/>
              <a:t>、</a:t>
            </a:r>
            <a:r>
              <a:rPr lang="en-US" altLang="zh-CN" b="1" dirty="0"/>
              <a:t>25</a:t>
            </a:r>
            <a:r>
              <a:rPr lang="zh-CN" altLang="en-US" b="1" dirty="0"/>
              <a:t>，</a:t>
            </a:r>
            <a:r>
              <a:rPr lang="en-US" altLang="zh-CN" b="1" dirty="0"/>
              <a:t>15:18</a:t>
            </a:r>
          </a:p>
          <a:p>
            <a:r>
              <a:rPr lang="zh-CN" altLang="en-US" b="1" dirty="0"/>
              <a:t>他伯利门	</a:t>
            </a:r>
            <a:r>
              <a:rPr lang="en-US" altLang="zh-CN" b="1" dirty="0"/>
              <a:t>	</a:t>
            </a:r>
            <a:r>
              <a:rPr lang="zh-CN" altLang="en-US" b="1" dirty="0"/>
              <a:t>约</a:t>
            </a:r>
            <a:r>
              <a:rPr lang="en-US" altLang="zh-CN" b="1" dirty="0"/>
              <a:t>915-900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15:18</a:t>
            </a:r>
          </a:p>
          <a:p>
            <a:r>
              <a:rPr lang="zh-CN" altLang="en-US" b="1" dirty="0"/>
              <a:t>便哈达一世	约</a:t>
            </a:r>
            <a:r>
              <a:rPr lang="en-US" altLang="zh-CN" b="1" dirty="0"/>
              <a:t>900-860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15:18</a:t>
            </a:r>
            <a:r>
              <a:rPr lang="zh-CN" altLang="en-US" b="1" dirty="0"/>
              <a:t>、</a:t>
            </a:r>
            <a:r>
              <a:rPr lang="en-US" altLang="zh-CN" b="1" dirty="0"/>
              <a:t>20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便哈达二世	约</a:t>
            </a:r>
            <a:r>
              <a:rPr lang="en-US" altLang="zh-CN" b="1" dirty="0">
                <a:solidFill>
                  <a:srgbClr val="FF0000"/>
                </a:solidFill>
              </a:rPr>
              <a:t>860-841</a:t>
            </a:r>
            <a:r>
              <a:rPr lang="zh-CN" altLang="en-US" b="1" dirty="0">
                <a:solidFill>
                  <a:srgbClr val="FF0000"/>
                </a:solidFill>
              </a:rPr>
              <a:t>年	</a:t>
            </a:r>
            <a:r>
              <a:rPr lang="en-US" altLang="zh-CN" b="1" dirty="0">
                <a:solidFill>
                  <a:srgbClr val="FF0000"/>
                </a:solidFill>
              </a:rPr>
              <a:t>	</a:t>
            </a:r>
            <a:r>
              <a:rPr lang="zh-CN" altLang="en-US" b="1" dirty="0">
                <a:solidFill>
                  <a:srgbClr val="FF0000"/>
                </a:solidFill>
              </a:rPr>
              <a:t>王下</a:t>
            </a:r>
            <a:r>
              <a:rPr lang="en-US" altLang="zh-CN" b="1" dirty="0">
                <a:solidFill>
                  <a:srgbClr val="FF0000"/>
                </a:solidFill>
              </a:rPr>
              <a:t>6:24</a:t>
            </a:r>
            <a:r>
              <a:rPr lang="zh-CN" altLang="en-US" b="1" dirty="0">
                <a:solidFill>
                  <a:srgbClr val="FF0000"/>
                </a:solidFill>
              </a:rPr>
              <a:t>，</a:t>
            </a:r>
            <a:r>
              <a:rPr lang="en-US" altLang="zh-CN" b="1" dirty="0">
                <a:solidFill>
                  <a:srgbClr val="FF0000"/>
                </a:solidFill>
              </a:rPr>
              <a:t>8:7</a:t>
            </a:r>
            <a:r>
              <a:rPr lang="zh-CN" altLang="en-US" b="1" dirty="0">
                <a:solidFill>
                  <a:srgbClr val="FF0000"/>
                </a:solidFill>
              </a:rPr>
              <a:t>、</a:t>
            </a:r>
            <a:r>
              <a:rPr lang="en-US" altLang="zh-CN" b="1" dirty="0">
                <a:solidFill>
                  <a:srgbClr val="FF0000"/>
                </a:solidFill>
              </a:rPr>
              <a:t>9</a:t>
            </a:r>
            <a:r>
              <a:rPr lang="zh-CN" altLang="en-US" b="1" dirty="0">
                <a:solidFill>
                  <a:srgbClr val="FF0000"/>
                </a:solidFill>
              </a:rPr>
              <a:t>、</a:t>
            </a:r>
            <a:r>
              <a:rPr lang="en-US" altLang="zh-CN" b="1" dirty="0">
                <a:solidFill>
                  <a:srgbClr val="FF0000"/>
                </a:solidFill>
              </a:rPr>
              <a:t>14</a:t>
            </a:r>
          </a:p>
          <a:p>
            <a:r>
              <a:rPr lang="zh-CN" altLang="en-US" b="1" dirty="0"/>
              <a:t>哈薛	</a:t>
            </a:r>
            <a:r>
              <a:rPr lang="en-US" altLang="zh-CN" b="1" dirty="0"/>
              <a:t>	    841-801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王下</a:t>
            </a:r>
            <a:r>
              <a:rPr lang="en-US" altLang="zh-CN" b="1" dirty="0"/>
              <a:t>8:9:14-15</a:t>
            </a:r>
            <a:r>
              <a:rPr lang="zh-CN" altLang="en-US" b="1" dirty="0"/>
              <a:t>，</a:t>
            </a:r>
            <a:r>
              <a:rPr lang="en-US" altLang="zh-CN" b="1" dirty="0"/>
              <a:t>10:32</a:t>
            </a:r>
            <a:r>
              <a:rPr lang="zh-CN" altLang="en-US" b="1" dirty="0"/>
              <a:t>，</a:t>
            </a:r>
            <a:r>
              <a:rPr lang="en-US" altLang="zh-CN" b="1" dirty="0"/>
              <a:t>							     12:17-18</a:t>
            </a:r>
            <a:r>
              <a:rPr lang="zh-CN" altLang="en-US" b="1" dirty="0"/>
              <a:t>，</a:t>
            </a:r>
            <a:r>
              <a:rPr lang="en-US" altLang="zh-CN" b="1" dirty="0"/>
              <a:t>13:3</a:t>
            </a:r>
            <a:r>
              <a:rPr lang="zh-CN" altLang="en-US" b="1" dirty="0"/>
              <a:t>、</a:t>
            </a:r>
            <a:r>
              <a:rPr lang="en-US" altLang="zh-CN" b="1" dirty="0"/>
              <a:t>22</a:t>
            </a:r>
            <a:r>
              <a:rPr lang="zh-CN" altLang="en-US" b="1" dirty="0"/>
              <a:t>、</a:t>
            </a:r>
            <a:r>
              <a:rPr lang="en-US" altLang="zh-CN" b="1" dirty="0"/>
              <a:t>24-25</a:t>
            </a:r>
          </a:p>
          <a:p>
            <a:r>
              <a:rPr lang="zh-CN" altLang="en-US" b="1" dirty="0"/>
              <a:t>便哈达三世	约</a:t>
            </a:r>
            <a:r>
              <a:rPr lang="en-US" altLang="zh-CN" b="1" dirty="0"/>
              <a:t>801</a:t>
            </a:r>
            <a:r>
              <a:rPr lang="zh-CN" altLang="en-US" b="1" dirty="0"/>
              <a:t>？	</a:t>
            </a:r>
            <a:r>
              <a:rPr lang="en-US" altLang="zh-CN" b="1" dirty="0"/>
              <a:t>		</a:t>
            </a:r>
            <a:r>
              <a:rPr lang="zh-CN" altLang="en-US" b="1" dirty="0"/>
              <a:t>王下</a:t>
            </a:r>
            <a:r>
              <a:rPr lang="en-US" altLang="zh-CN" b="1" dirty="0"/>
              <a:t>13:3</a:t>
            </a:r>
            <a:r>
              <a:rPr lang="zh-CN" altLang="en-US" b="1" dirty="0"/>
              <a:t>、</a:t>
            </a:r>
            <a:r>
              <a:rPr lang="en-US" altLang="zh-CN" b="1" dirty="0"/>
              <a:t>24-25</a:t>
            </a:r>
          </a:p>
          <a:p>
            <a:r>
              <a:rPr lang="zh-CN" altLang="en-US" b="1" dirty="0"/>
              <a:t>利汛	                </a:t>
            </a:r>
            <a:r>
              <a:rPr lang="en-US" altLang="zh-CN" b="1" dirty="0"/>
              <a:t>?-732</a:t>
            </a:r>
            <a:r>
              <a:rPr lang="zh-CN" altLang="en-US" b="1" dirty="0"/>
              <a:t>年	</a:t>
            </a:r>
            <a:r>
              <a:rPr lang="en-US" altLang="zh-CN" b="1" dirty="0"/>
              <a:t>		</a:t>
            </a:r>
            <a:r>
              <a:rPr lang="zh-CN" altLang="en-US" b="1" dirty="0"/>
              <a:t>王下</a:t>
            </a:r>
            <a:r>
              <a:rPr lang="en-US" altLang="zh-CN" b="1" dirty="0"/>
              <a:t>15:37</a:t>
            </a:r>
            <a:r>
              <a:rPr lang="zh-CN" altLang="en-US" b="1" dirty="0"/>
              <a:t>，</a:t>
            </a:r>
            <a:r>
              <a:rPr lang="en-US" altLang="zh-CN" b="1" dirty="0"/>
              <a:t>16:5-6</a:t>
            </a:r>
            <a:r>
              <a:rPr lang="zh-CN" altLang="en-US" b="1" dirty="0"/>
              <a:t>、</a:t>
            </a:r>
            <a:r>
              <a:rPr lang="en-US" altLang="zh-CN" b="1" dirty="0"/>
              <a:t>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055221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C0C9EE2-7B36-4C64-AFDA-459AEA0900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738562" y="25875"/>
            <a:ext cx="4714875" cy="69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75816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159954</TotalTime>
  <Words>6424</Words>
  <Application>Microsoft Office PowerPoint</Application>
  <PresentationFormat>Widescreen</PresentationFormat>
  <Paragraphs>340</Paragraphs>
  <Slides>43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SimSun</vt:lpstr>
      <vt:lpstr>Arial</vt:lpstr>
      <vt:lpstr>Calibri</vt:lpstr>
      <vt:lpstr>Calibri Light</vt:lpstr>
      <vt:lpstr>Office Theme</vt:lpstr>
      <vt:lpstr>列王纪下</vt:lpstr>
      <vt:lpstr>PowerPoint Presentation</vt:lpstr>
      <vt:lpstr>列王纪下可以分成这三大段：</vt:lpstr>
      <vt:lpstr>以利沙得着加倍圣灵之后的服事</vt:lpstr>
      <vt:lpstr>以利沙得着加倍圣灵之后的服事</vt:lpstr>
      <vt:lpstr>罗马书8：2</vt:lpstr>
      <vt:lpstr>以利沙得着加倍圣灵之后的服事</vt:lpstr>
      <vt:lpstr> 列王纪中的亚兰王 </vt:lpstr>
      <vt:lpstr>PowerPoint Presentation</vt:lpstr>
      <vt:lpstr>PowerPoint Presentation</vt:lpstr>
      <vt:lpstr>以利沙得着加倍圣灵之后的服事</vt:lpstr>
      <vt:lpstr>以利沙得着加倍圣灵之后的服事</vt:lpstr>
      <vt:lpstr>利未记26章</vt:lpstr>
      <vt:lpstr>申命记28章</vt:lpstr>
      <vt:lpstr>申命记17章</vt:lpstr>
      <vt:lpstr>以利沙得着加倍圣灵之后的服事</vt:lpstr>
      <vt:lpstr>PowerPoint Presentation</vt:lpstr>
      <vt:lpstr>约翰福音16:13</vt:lpstr>
      <vt:lpstr>列王纪下可以分成这三大段：</vt:lpstr>
      <vt:lpstr>PowerPoint Presentation</vt:lpstr>
      <vt:lpstr>PowerPoint Presentation</vt:lpstr>
      <vt:lpstr>撒母耳记下7章</vt:lpstr>
      <vt:lpstr>历代志下21章</vt:lpstr>
      <vt:lpstr>PowerPoint Presentation</vt:lpstr>
      <vt:lpstr>历代志下21章</vt:lpstr>
      <vt:lpstr>PowerPoint Presentation</vt:lpstr>
      <vt:lpstr>PowerPoint Presentation</vt:lpstr>
      <vt:lpstr>PowerPoint Presentation</vt:lpstr>
      <vt:lpstr>PowerPoint Presentation</vt:lpstr>
      <vt:lpstr>历代志下22章</vt:lpstr>
      <vt:lpstr>何西阿书1章</vt:lpstr>
      <vt:lpstr>耶利米书35</vt:lpstr>
      <vt:lpstr>耶利米书35</vt:lpstr>
      <vt:lpstr>耶利米书35</vt:lpstr>
      <vt:lpstr>PowerPoint Presentation</vt:lpstr>
      <vt:lpstr> 列王纪中的亚兰王 </vt:lpstr>
      <vt:lpstr>PowerPoint Presentation</vt:lpstr>
      <vt:lpstr>历代志下24：7</vt:lpstr>
      <vt:lpstr>历代志下24章</vt:lpstr>
      <vt:lpstr>历代志下24章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启示录</dc:title>
  <dc:creator>zunde yang</dc:creator>
  <cp:lastModifiedBy>zunde yang</cp:lastModifiedBy>
  <cp:revision>175</cp:revision>
  <dcterms:created xsi:type="dcterms:W3CDTF">2017-11-13T19:53:38Z</dcterms:created>
  <dcterms:modified xsi:type="dcterms:W3CDTF">2021-10-31T15:15:20Z</dcterms:modified>
</cp:coreProperties>
</file>